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7"/>
    <p:restoredTop sz="70295"/>
  </p:normalViewPr>
  <p:slideViewPr>
    <p:cSldViewPr snapToGrid="0" snapToObjects="1">
      <p:cViewPr varScale="1">
        <p:scale>
          <a:sx n="79" d="100"/>
          <a:sy n="79" d="100"/>
        </p:scale>
        <p:origin x="232"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13D1A-243A-A442-A652-7CEDE264C129}" type="datetimeFigureOut">
              <a:rPr lang="en-US" smtClean="0"/>
              <a:t>12/10/19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7C7440-F664-0B4E-9E74-6A479ED43618}" type="slidenum">
              <a:rPr lang="en-US" smtClean="0"/>
              <a:t>‹#›</a:t>
            </a:fld>
            <a:endParaRPr lang="en-US"/>
          </a:p>
        </p:txBody>
      </p:sp>
    </p:spTree>
    <p:extLst>
      <p:ext uri="{BB962C8B-B14F-4D97-AF65-F5344CB8AC3E}">
        <p14:creationId xmlns:p14="http://schemas.microsoft.com/office/powerpoint/2010/main" val="3001135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7C7440-F664-0B4E-9E74-6A479ED43618}" type="slidenum">
              <a:rPr lang="en-US" smtClean="0"/>
              <a:t>1</a:t>
            </a:fld>
            <a:endParaRPr lang="en-US"/>
          </a:p>
        </p:txBody>
      </p:sp>
    </p:spTree>
    <p:extLst>
      <p:ext uri="{BB962C8B-B14F-4D97-AF65-F5344CB8AC3E}">
        <p14:creationId xmlns:p14="http://schemas.microsoft.com/office/powerpoint/2010/main" val="1123288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As opposed to directional models, which read the text input sequentially (left-to-right or right-to-left), the Transformer encoder reads the entire sequence of words at once. Therefore it is considered bidirectional, though it would be more accurate to say that it’s non-directional. This characteristic allows the model to learn the context of a word based on all of its surroundings (left and right of the word).</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Before feeding word sequences into BERT, 15% of the words in each sequence are replaced with a [MASK] token. The model then attempts to predict the original value of the masked words, based on the context provided by the other, non-masked, words in the sequence. In technical terms, the prediction of the output words requires:</a:t>
            </a:r>
          </a:p>
          <a:p>
            <a:r>
              <a:rPr lang="en-US" sz="1200" b="0" i="0" u="none" strike="noStrike" kern="1200" dirty="0">
                <a:solidFill>
                  <a:schemeClr val="tx1"/>
                </a:solidFill>
                <a:effectLst/>
                <a:latin typeface="+mn-lt"/>
                <a:ea typeface="+mn-ea"/>
                <a:cs typeface="+mn-cs"/>
              </a:rPr>
              <a:t>Adding a classification layer on top of the encoder output.</a:t>
            </a:r>
          </a:p>
          <a:p>
            <a:r>
              <a:rPr lang="en-US" sz="1200" b="0" i="0" u="none" strike="noStrike" kern="1200" dirty="0">
                <a:solidFill>
                  <a:schemeClr val="tx1"/>
                </a:solidFill>
                <a:effectLst/>
                <a:latin typeface="+mn-lt"/>
                <a:ea typeface="+mn-ea"/>
                <a:cs typeface="+mn-cs"/>
              </a:rPr>
              <a:t>Multiplying the output vectors by the embedding matrix, transforming them into the vocabulary dimension.</a:t>
            </a:r>
          </a:p>
          <a:p>
            <a:r>
              <a:rPr lang="en-US" sz="1200" b="0" i="0" u="none" strike="noStrike" kern="1200" dirty="0">
                <a:solidFill>
                  <a:schemeClr val="tx1"/>
                </a:solidFill>
                <a:effectLst/>
                <a:latin typeface="+mn-lt"/>
                <a:ea typeface="+mn-ea"/>
                <a:cs typeface="+mn-cs"/>
              </a:rPr>
              <a:t>Calculating the probability of each word in the vocabulary with </a:t>
            </a:r>
            <a:r>
              <a:rPr lang="en-US" sz="1200" b="0" i="0" u="none" strike="noStrike" kern="1200" dirty="0" err="1">
                <a:solidFill>
                  <a:schemeClr val="tx1"/>
                </a:solidFill>
                <a:effectLst/>
                <a:latin typeface="+mn-lt"/>
                <a:ea typeface="+mn-ea"/>
                <a:cs typeface="+mn-cs"/>
              </a:rPr>
              <a:t>softmax</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 the BERT training process, the model receives pairs of sentences as input and learns to predict if the second sentence in the pair is the subsequent sentence in the original document. During training, 50% of the inputs are a pair in which the second sentence is the subsequent sentence in the original document, while in the other 50% a random sentence from the corpus is chosen as the second sentence. The assumption is that the random sentence will be disconnected from the first sentence.</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87C7440-F664-0B4E-9E74-6A479ED43618}" type="slidenum">
              <a:rPr lang="en-US" smtClean="0"/>
              <a:t>5</a:t>
            </a:fld>
            <a:endParaRPr lang="en-US"/>
          </a:p>
        </p:txBody>
      </p:sp>
    </p:spTree>
    <p:extLst>
      <p:ext uri="{BB962C8B-B14F-4D97-AF65-F5344CB8AC3E}">
        <p14:creationId xmlns:p14="http://schemas.microsoft.com/office/powerpoint/2010/main" val="3721244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7C7440-F664-0B4E-9E74-6A479ED43618}" type="slidenum">
              <a:rPr lang="en-US" smtClean="0"/>
              <a:t>6</a:t>
            </a:fld>
            <a:endParaRPr lang="en-US"/>
          </a:p>
        </p:txBody>
      </p:sp>
    </p:spTree>
    <p:extLst>
      <p:ext uri="{BB962C8B-B14F-4D97-AF65-F5344CB8AC3E}">
        <p14:creationId xmlns:p14="http://schemas.microsoft.com/office/powerpoint/2010/main" val="2537940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7C7440-F664-0B4E-9E74-6A479ED43618}" type="slidenum">
              <a:rPr lang="en-US" smtClean="0"/>
              <a:t>7</a:t>
            </a:fld>
            <a:endParaRPr lang="en-US"/>
          </a:p>
        </p:txBody>
      </p:sp>
    </p:spTree>
    <p:extLst>
      <p:ext uri="{BB962C8B-B14F-4D97-AF65-F5344CB8AC3E}">
        <p14:creationId xmlns:p14="http://schemas.microsoft.com/office/powerpoint/2010/main" val="2156469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7C7440-F664-0B4E-9E74-6A479ED43618}" type="slidenum">
              <a:rPr lang="en-US" smtClean="0"/>
              <a:t>8</a:t>
            </a:fld>
            <a:endParaRPr lang="en-US"/>
          </a:p>
        </p:txBody>
      </p:sp>
    </p:spTree>
    <p:extLst>
      <p:ext uri="{BB962C8B-B14F-4D97-AF65-F5344CB8AC3E}">
        <p14:creationId xmlns:p14="http://schemas.microsoft.com/office/powerpoint/2010/main" val="3908627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7C7440-F664-0B4E-9E74-6A479ED43618}" type="slidenum">
              <a:rPr lang="en-US" smtClean="0"/>
              <a:t>9</a:t>
            </a:fld>
            <a:endParaRPr lang="en-US"/>
          </a:p>
        </p:txBody>
      </p:sp>
    </p:spTree>
    <p:extLst>
      <p:ext uri="{BB962C8B-B14F-4D97-AF65-F5344CB8AC3E}">
        <p14:creationId xmlns:p14="http://schemas.microsoft.com/office/powerpoint/2010/main" val="3283369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7C7440-F664-0B4E-9E74-6A479ED43618}" type="slidenum">
              <a:rPr lang="en-US" smtClean="0"/>
              <a:t>10</a:t>
            </a:fld>
            <a:endParaRPr lang="en-US"/>
          </a:p>
        </p:txBody>
      </p:sp>
    </p:spTree>
    <p:extLst>
      <p:ext uri="{BB962C8B-B14F-4D97-AF65-F5344CB8AC3E}">
        <p14:creationId xmlns:p14="http://schemas.microsoft.com/office/powerpoint/2010/main" val="2614588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84B6E-0CBE-CB4B-89CB-E45BB32E77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A3BA958-3D03-1348-9A8A-BFE955BE22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7B2423-3F78-E24C-AE52-2B2D0B9C2AF0}"/>
              </a:ext>
            </a:extLst>
          </p:cNvPr>
          <p:cNvSpPr>
            <a:spLocks noGrp="1"/>
          </p:cNvSpPr>
          <p:nvPr>
            <p:ph type="dt" sz="half" idx="10"/>
          </p:nvPr>
        </p:nvSpPr>
        <p:spPr/>
        <p:txBody>
          <a:bodyPr/>
          <a:lstStyle/>
          <a:p>
            <a:fld id="{47731D7A-71DD-5148-B07F-511D42E8B390}" type="datetimeFigureOut">
              <a:rPr lang="en-US" smtClean="0"/>
              <a:t>12/10/19</a:t>
            </a:fld>
            <a:endParaRPr lang="en-US"/>
          </a:p>
        </p:txBody>
      </p:sp>
      <p:sp>
        <p:nvSpPr>
          <p:cNvPr id="5" name="Footer Placeholder 4">
            <a:extLst>
              <a:ext uri="{FF2B5EF4-FFF2-40B4-BE49-F238E27FC236}">
                <a16:creationId xmlns:a16="http://schemas.microsoft.com/office/drawing/2014/main" id="{14F75588-127E-FC46-B43C-DECA037942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11DCDF-C4E5-DD46-9118-486592D1201A}"/>
              </a:ext>
            </a:extLst>
          </p:cNvPr>
          <p:cNvSpPr>
            <a:spLocks noGrp="1"/>
          </p:cNvSpPr>
          <p:nvPr>
            <p:ph type="sldNum" sz="quarter" idx="12"/>
          </p:nvPr>
        </p:nvSpPr>
        <p:spPr/>
        <p:txBody>
          <a:bodyPr/>
          <a:lstStyle/>
          <a:p>
            <a:fld id="{5311DA24-F51A-224A-B798-A99BB0BC8EA1}" type="slidenum">
              <a:rPr lang="en-US" smtClean="0"/>
              <a:t>‹#›</a:t>
            </a:fld>
            <a:endParaRPr lang="en-US"/>
          </a:p>
        </p:txBody>
      </p:sp>
    </p:spTree>
    <p:extLst>
      <p:ext uri="{BB962C8B-B14F-4D97-AF65-F5344CB8AC3E}">
        <p14:creationId xmlns:p14="http://schemas.microsoft.com/office/powerpoint/2010/main" val="2259500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32337-206D-2A40-A00A-8B2F46641D3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FBB1B4-42A2-9543-8622-AE77ADA5CD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321F46-7636-B947-AA88-8B7617898E35}"/>
              </a:ext>
            </a:extLst>
          </p:cNvPr>
          <p:cNvSpPr>
            <a:spLocks noGrp="1"/>
          </p:cNvSpPr>
          <p:nvPr>
            <p:ph type="dt" sz="half" idx="10"/>
          </p:nvPr>
        </p:nvSpPr>
        <p:spPr/>
        <p:txBody>
          <a:bodyPr/>
          <a:lstStyle/>
          <a:p>
            <a:fld id="{47731D7A-71DD-5148-B07F-511D42E8B390}" type="datetimeFigureOut">
              <a:rPr lang="en-US" smtClean="0"/>
              <a:t>12/10/19</a:t>
            </a:fld>
            <a:endParaRPr lang="en-US"/>
          </a:p>
        </p:txBody>
      </p:sp>
      <p:sp>
        <p:nvSpPr>
          <p:cNvPr id="5" name="Footer Placeholder 4">
            <a:extLst>
              <a:ext uri="{FF2B5EF4-FFF2-40B4-BE49-F238E27FC236}">
                <a16:creationId xmlns:a16="http://schemas.microsoft.com/office/drawing/2014/main" id="{265B9ABD-8D56-6E46-9E00-349D2F84EF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C3509F-ACC9-6D4E-85F8-102D1EB5EB5C}"/>
              </a:ext>
            </a:extLst>
          </p:cNvPr>
          <p:cNvSpPr>
            <a:spLocks noGrp="1"/>
          </p:cNvSpPr>
          <p:nvPr>
            <p:ph type="sldNum" sz="quarter" idx="12"/>
          </p:nvPr>
        </p:nvSpPr>
        <p:spPr/>
        <p:txBody>
          <a:bodyPr/>
          <a:lstStyle/>
          <a:p>
            <a:fld id="{5311DA24-F51A-224A-B798-A99BB0BC8EA1}" type="slidenum">
              <a:rPr lang="en-US" smtClean="0"/>
              <a:t>‹#›</a:t>
            </a:fld>
            <a:endParaRPr lang="en-US"/>
          </a:p>
        </p:txBody>
      </p:sp>
    </p:spTree>
    <p:extLst>
      <p:ext uri="{BB962C8B-B14F-4D97-AF65-F5344CB8AC3E}">
        <p14:creationId xmlns:p14="http://schemas.microsoft.com/office/powerpoint/2010/main" val="4220732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8EE657-4134-D341-BF81-C05C32E868F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C2D7E8-0473-5B45-BB14-3CDEFE797C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C7B058-6418-B64B-BB85-40DFE4A4E1E2}"/>
              </a:ext>
            </a:extLst>
          </p:cNvPr>
          <p:cNvSpPr>
            <a:spLocks noGrp="1"/>
          </p:cNvSpPr>
          <p:nvPr>
            <p:ph type="dt" sz="half" idx="10"/>
          </p:nvPr>
        </p:nvSpPr>
        <p:spPr/>
        <p:txBody>
          <a:bodyPr/>
          <a:lstStyle/>
          <a:p>
            <a:fld id="{47731D7A-71DD-5148-B07F-511D42E8B390}" type="datetimeFigureOut">
              <a:rPr lang="en-US" smtClean="0"/>
              <a:t>12/10/19</a:t>
            </a:fld>
            <a:endParaRPr lang="en-US"/>
          </a:p>
        </p:txBody>
      </p:sp>
      <p:sp>
        <p:nvSpPr>
          <p:cNvPr id="5" name="Footer Placeholder 4">
            <a:extLst>
              <a:ext uri="{FF2B5EF4-FFF2-40B4-BE49-F238E27FC236}">
                <a16:creationId xmlns:a16="http://schemas.microsoft.com/office/drawing/2014/main" id="{754087F7-F809-2842-B368-3E19910314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E32B7A-D1D6-EF41-91A4-8605917346C6}"/>
              </a:ext>
            </a:extLst>
          </p:cNvPr>
          <p:cNvSpPr>
            <a:spLocks noGrp="1"/>
          </p:cNvSpPr>
          <p:nvPr>
            <p:ph type="sldNum" sz="quarter" idx="12"/>
          </p:nvPr>
        </p:nvSpPr>
        <p:spPr/>
        <p:txBody>
          <a:bodyPr/>
          <a:lstStyle/>
          <a:p>
            <a:fld id="{5311DA24-F51A-224A-B798-A99BB0BC8EA1}" type="slidenum">
              <a:rPr lang="en-US" smtClean="0"/>
              <a:t>‹#›</a:t>
            </a:fld>
            <a:endParaRPr lang="en-US"/>
          </a:p>
        </p:txBody>
      </p:sp>
    </p:spTree>
    <p:extLst>
      <p:ext uri="{BB962C8B-B14F-4D97-AF65-F5344CB8AC3E}">
        <p14:creationId xmlns:p14="http://schemas.microsoft.com/office/powerpoint/2010/main" val="550629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7D283-CBB1-9449-A52A-881DF238D6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5956C9-6535-834A-A548-9B9AA2F51F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ACABF7-8573-B040-8DFA-1AED20B61DDF}"/>
              </a:ext>
            </a:extLst>
          </p:cNvPr>
          <p:cNvSpPr>
            <a:spLocks noGrp="1"/>
          </p:cNvSpPr>
          <p:nvPr>
            <p:ph type="dt" sz="half" idx="10"/>
          </p:nvPr>
        </p:nvSpPr>
        <p:spPr/>
        <p:txBody>
          <a:bodyPr/>
          <a:lstStyle/>
          <a:p>
            <a:fld id="{47731D7A-71DD-5148-B07F-511D42E8B390}" type="datetimeFigureOut">
              <a:rPr lang="en-US" smtClean="0"/>
              <a:t>12/10/19</a:t>
            </a:fld>
            <a:endParaRPr lang="en-US"/>
          </a:p>
        </p:txBody>
      </p:sp>
      <p:sp>
        <p:nvSpPr>
          <p:cNvPr id="5" name="Footer Placeholder 4">
            <a:extLst>
              <a:ext uri="{FF2B5EF4-FFF2-40B4-BE49-F238E27FC236}">
                <a16:creationId xmlns:a16="http://schemas.microsoft.com/office/drawing/2014/main" id="{EFCBF7E0-DFF6-D74F-8DF4-615D9EE799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543615-6FFA-8346-8925-1588A3A003BB}"/>
              </a:ext>
            </a:extLst>
          </p:cNvPr>
          <p:cNvSpPr>
            <a:spLocks noGrp="1"/>
          </p:cNvSpPr>
          <p:nvPr>
            <p:ph type="sldNum" sz="quarter" idx="12"/>
          </p:nvPr>
        </p:nvSpPr>
        <p:spPr/>
        <p:txBody>
          <a:bodyPr/>
          <a:lstStyle/>
          <a:p>
            <a:fld id="{5311DA24-F51A-224A-B798-A99BB0BC8EA1}" type="slidenum">
              <a:rPr lang="en-US" smtClean="0"/>
              <a:t>‹#›</a:t>
            </a:fld>
            <a:endParaRPr lang="en-US"/>
          </a:p>
        </p:txBody>
      </p:sp>
    </p:spTree>
    <p:extLst>
      <p:ext uri="{BB962C8B-B14F-4D97-AF65-F5344CB8AC3E}">
        <p14:creationId xmlns:p14="http://schemas.microsoft.com/office/powerpoint/2010/main" val="2933976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20EA7-6EFB-EC4E-9D18-EAA05013FE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EFE0D14-A7A3-AB44-ACD3-424A3828F7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02E706-0016-0649-AF22-50C413C7EEDE}"/>
              </a:ext>
            </a:extLst>
          </p:cNvPr>
          <p:cNvSpPr>
            <a:spLocks noGrp="1"/>
          </p:cNvSpPr>
          <p:nvPr>
            <p:ph type="dt" sz="half" idx="10"/>
          </p:nvPr>
        </p:nvSpPr>
        <p:spPr/>
        <p:txBody>
          <a:bodyPr/>
          <a:lstStyle/>
          <a:p>
            <a:fld id="{47731D7A-71DD-5148-B07F-511D42E8B390}" type="datetimeFigureOut">
              <a:rPr lang="en-US" smtClean="0"/>
              <a:t>12/10/19</a:t>
            </a:fld>
            <a:endParaRPr lang="en-US"/>
          </a:p>
        </p:txBody>
      </p:sp>
      <p:sp>
        <p:nvSpPr>
          <p:cNvPr id="5" name="Footer Placeholder 4">
            <a:extLst>
              <a:ext uri="{FF2B5EF4-FFF2-40B4-BE49-F238E27FC236}">
                <a16:creationId xmlns:a16="http://schemas.microsoft.com/office/drawing/2014/main" id="{653AB954-F7A2-9C41-9F00-9F255A658C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301D46-C680-5042-9AB9-8E1D0E46EA9F}"/>
              </a:ext>
            </a:extLst>
          </p:cNvPr>
          <p:cNvSpPr>
            <a:spLocks noGrp="1"/>
          </p:cNvSpPr>
          <p:nvPr>
            <p:ph type="sldNum" sz="quarter" idx="12"/>
          </p:nvPr>
        </p:nvSpPr>
        <p:spPr/>
        <p:txBody>
          <a:bodyPr/>
          <a:lstStyle/>
          <a:p>
            <a:fld id="{5311DA24-F51A-224A-B798-A99BB0BC8EA1}" type="slidenum">
              <a:rPr lang="en-US" smtClean="0"/>
              <a:t>‹#›</a:t>
            </a:fld>
            <a:endParaRPr lang="en-US"/>
          </a:p>
        </p:txBody>
      </p:sp>
    </p:spTree>
    <p:extLst>
      <p:ext uri="{BB962C8B-B14F-4D97-AF65-F5344CB8AC3E}">
        <p14:creationId xmlns:p14="http://schemas.microsoft.com/office/powerpoint/2010/main" val="3086658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0C86D-289D-2541-A5A7-5E4FFDD552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48B5B3-3689-8E4F-B706-0777B4C3CE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75FAFD-624E-334C-9C71-4B34F10041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E3CC65B-2B2D-DD48-9226-1AAE28069C5A}"/>
              </a:ext>
            </a:extLst>
          </p:cNvPr>
          <p:cNvSpPr>
            <a:spLocks noGrp="1"/>
          </p:cNvSpPr>
          <p:nvPr>
            <p:ph type="dt" sz="half" idx="10"/>
          </p:nvPr>
        </p:nvSpPr>
        <p:spPr/>
        <p:txBody>
          <a:bodyPr/>
          <a:lstStyle/>
          <a:p>
            <a:fld id="{47731D7A-71DD-5148-B07F-511D42E8B390}" type="datetimeFigureOut">
              <a:rPr lang="en-US" smtClean="0"/>
              <a:t>12/10/19</a:t>
            </a:fld>
            <a:endParaRPr lang="en-US"/>
          </a:p>
        </p:txBody>
      </p:sp>
      <p:sp>
        <p:nvSpPr>
          <p:cNvPr id="6" name="Footer Placeholder 5">
            <a:extLst>
              <a:ext uri="{FF2B5EF4-FFF2-40B4-BE49-F238E27FC236}">
                <a16:creationId xmlns:a16="http://schemas.microsoft.com/office/drawing/2014/main" id="{22F62062-AC82-334B-9655-70CE1830F1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172B1F-670A-7E46-864F-D839C469CB77}"/>
              </a:ext>
            </a:extLst>
          </p:cNvPr>
          <p:cNvSpPr>
            <a:spLocks noGrp="1"/>
          </p:cNvSpPr>
          <p:nvPr>
            <p:ph type="sldNum" sz="quarter" idx="12"/>
          </p:nvPr>
        </p:nvSpPr>
        <p:spPr/>
        <p:txBody>
          <a:bodyPr/>
          <a:lstStyle/>
          <a:p>
            <a:fld id="{5311DA24-F51A-224A-B798-A99BB0BC8EA1}" type="slidenum">
              <a:rPr lang="en-US" smtClean="0"/>
              <a:t>‹#›</a:t>
            </a:fld>
            <a:endParaRPr lang="en-US"/>
          </a:p>
        </p:txBody>
      </p:sp>
    </p:spTree>
    <p:extLst>
      <p:ext uri="{BB962C8B-B14F-4D97-AF65-F5344CB8AC3E}">
        <p14:creationId xmlns:p14="http://schemas.microsoft.com/office/powerpoint/2010/main" val="1890315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36F9C-29FD-3947-B343-D0855707A8D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3E7AD5-49C8-F747-9840-7F2FE03703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2B242CA-D8EA-BF47-B508-88A9155AD78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49D82F9-5C01-B64D-BA9F-C2481790CF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82AEF0-7D6D-3B42-9AF7-802D434B72F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401B7F-1A04-D441-A905-FE15FE1F2EE4}"/>
              </a:ext>
            </a:extLst>
          </p:cNvPr>
          <p:cNvSpPr>
            <a:spLocks noGrp="1"/>
          </p:cNvSpPr>
          <p:nvPr>
            <p:ph type="dt" sz="half" idx="10"/>
          </p:nvPr>
        </p:nvSpPr>
        <p:spPr/>
        <p:txBody>
          <a:bodyPr/>
          <a:lstStyle/>
          <a:p>
            <a:fld id="{47731D7A-71DD-5148-B07F-511D42E8B390}" type="datetimeFigureOut">
              <a:rPr lang="en-US" smtClean="0"/>
              <a:t>12/10/19</a:t>
            </a:fld>
            <a:endParaRPr lang="en-US"/>
          </a:p>
        </p:txBody>
      </p:sp>
      <p:sp>
        <p:nvSpPr>
          <p:cNvPr id="8" name="Footer Placeholder 7">
            <a:extLst>
              <a:ext uri="{FF2B5EF4-FFF2-40B4-BE49-F238E27FC236}">
                <a16:creationId xmlns:a16="http://schemas.microsoft.com/office/drawing/2014/main" id="{A4BCD494-0A88-944C-BC1A-D81E7AC2E2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DA7C61A-D91C-1843-B7B0-55FAB09987D4}"/>
              </a:ext>
            </a:extLst>
          </p:cNvPr>
          <p:cNvSpPr>
            <a:spLocks noGrp="1"/>
          </p:cNvSpPr>
          <p:nvPr>
            <p:ph type="sldNum" sz="quarter" idx="12"/>
          </p:nvPr>
        </p:nvSpPr>
        <p:spPr/>
        <p:txBody>
          <a:bodyPr/>
          <a:lstStyle/>
          <a:p>
            <a:fld id="{5311DA24-F51A-224A-B798-A99BB0BC8EA1}" type="slidenum">
              <a:rPr lang="en-US" smtClean="0"/>
              <a:t>‹#›</a:t>
            </a:fld>
            <a:endParaRPr lang="en-US"/>
          </a:p>
        </p:txBody>
      </p:sp>
    </p:spTree>
    <p:extLst>
      <p:ext uri="{BB962C8B-B14F-4D97-AF65-F5344CB8AC3E}">
        <p14:creationId xmlns:p14="http://schemas.microsoft.com/office/powerpoint/2010/main" val="1010165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3B912-E3B0-6644-8473-731812C3FEC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388AEEC-A194-C246-8FF5-1930F895465E}"/>
              </a:ext>
            </a:extLst>
          </p:cNvPr>
          <p:cNvSpPr>
            <a:spLocks noGrp="1"/>
          </p:cNvSpPr>
          <p:nvPr>
            <p:ph type="dt" sz="half" idx="10"/>
          </p:nvPr>
        </p:nvSpPr>
        <p:spPr/>
        <p:txBody>
          <a:bodyPr/>
          <a:lstStyle/>
          <a:p>
            <a:fld id="{47731D7A-71DD-5148-B07F-511D42E8B390}" type="datetimeFigureOut">
              <a:rPr lang="en-US" smtClean="0"/>
              <a:t>12/10/19</a:t>
            </a:fld>
            <a:endParaRPr lang="en-US"/>
          </a:p>
        </p:txBody>
      </p:sp>
      <p:sp>
        <p:nvSpPr>
          <p:cNvPr id="4" name="Footer Placeholder 3">
            <a:extLst>
              <a:ext uri="{FF2B5EF4-FFF2-40B4-BE49-F238E27FC236}">
                <a16:creationId xmlns:a16="http://schemas.microsoft.com/office/drawing/2014/main" id="{AB9203AC-4A46-4C46-88A3-348FC3DBA50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E9F4CD-BD34-1A40-88EE-5C3FFA6B614C}"/>
              </a:ext>
            </a:extLst>
          </p:cNvPr>
          <p:cNvSpPr>
            <a:spLocks noGrp="1"/>
          </p:cNvSpPr>
          <p:nvPr>
            <p:ph type="sldNum" sz="quarter" idx="12"/>
          </p:nvPr>
        </p:nvSpPr>
        <p:spPr/>
        <p:txBody>
          <a:bodyPr/>
          <a:lstStyle/>
          <a:p>
            <a:fld id="{5311DA24-F51A-224A-B798-A99BB0BC8EA1}" type="slidenum">
              <a:rPr lang="en-US" smtClean="0"/>
              <a:t>‹#›</a:t>
            </a:fld>
            <a:endParaRPr lang="en-US"/>
          </a:p>
        </p:txBody>
      </p:sp>
    </p:spTree>
    <p:extLst>
      <p:ext uri="{BB962C8B-B14F-4D97-AF65-F5344CB8AC3E}">
        <p14:creationId xmlns:p14="http://schemas.microsoft.com/office/powerpoint/2010/main" val="3566031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42F88C-5CA2-4647-AD9F-FC1DCA5204D4}"/>
              </a:ext>
            </a:extLst>
          </p:cNvPr>
          <p:cNvSpPr>
            <a:spLocks noGrp="1"/>
          </p:cNvSpPr>
          <p:nvPr>
            <p:ph type="dt" sz="half" idx="10"/>
          </p:nvPr>
        </p:nvSpPr>
        <p:spPr/>
        <p:txBody>
          <a:bodyPr/>
          <a:lstStyle/>
          <a:p>
            <a:fld id="{47731D7A-71DD-5148-B07F-511D42E8B390}" type="datetimeFigureOut">
              <a:rPr lang="en-US" smtClean="0"/>
              <a:t>12/10/19</a:t>
            </a:fld>
            <a:endParaRPr lang="en-US"/>
          </a:p>
        </p:txBody>
      </p:sp>
      <p:sp>
        <p:nvSpPr>
          <p:cNvPr id="3" name="Footer Placeholder 2">
            <a:extLst>
              <a:ext uri="{FF2B5EF4-FFF2-40B4-BE49-F238E27FC236}">
                <a16:creationId xmlns:a16="http://schemas.microsoft.com/office/drawing/2014/main" id="{CC6D6E0F-A3C7-6A45-95EE-985D8225A41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41C616B-7A84-AD43-8349-833DAA5B25DA}"/>
              </a:ext>
            </a:extLst>
          </p:cNvPr>
          <p:cNvSpPr>
            <a:spLocks noGrp="1"/>
          </p:cNvSpPr>
          <p:nvPr>
            <p:ph type="sldNum" sz="quarter" idx="12"/>
          </p:nvPr>
        </p:nvSpPr>
        <p:spPr/>
        <p:txBody>
          <a:bodyPr/>
          <a:lstStyle/>
          <a:p>
            <a:fld id="{5311DA24-F51A-224A-B798-A99BB0BC8EA1}" type="slidenum">
              <a:rPr lang="en-US" smtClean="0"/>
              <a:t>‹#›</a:t>
            </a:fld>
            <a:endParaRPr lang="en-US"/>
          </a:p>
        </p:txBody>
      </p:sp>
    </p:spTree>
    <p:extLst>
      <p:ext uri="{BB962C8B-B14F-4D97-AF65-F5344CB8AC3E}">
        <p14:creationId xmlns:p14="http://schemas.microsoft.com/office/powerpoint/2010/main" val="68364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2A9D-BF2A-6540-A555-56E90213DF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9FCC5A-2AE7-F24D-B2F4-1541015E2E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2F5EB2-6F8A-DD4B-8E5A-D1518A129D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EC5A87-AA1E-1140-BAE3-F9E57B8B1827}"/>
              </a:ext>
            </a:extLst>
          </p:cNvPr>
          <p:cNvSpPr>
            <a:spLocks noGrp="1"/>
          </p:cNvSpPr>
          <p:nvPr>
            <p:ph type="dt" sz="half" idx="10"/>
          </p:nvPr>
        </p:nvSpPr>
        <p:spPr/>
        <p:txBody>
          <a:bodyPr/>
          <a:lstStyle/>
          <a:p>
            <a:fld id="{47731D7A-71DD-5148-B07F-511D42E8B390}" type="datetimeFigureOut">
              <a:rPr lang="en-US" smtClean="0"/>
              <a:t>12/10/19</a:t>
            </a:fld>
            <a:endParaRPr lang="en-US"/>
          </a:p>
        </p:txBody>
      </p:sp>
      <p:sp>
        <p:nvSpPr>
          <p:cNvPr id="6" name="Footer Placeholder 5">
            <a:extLst>
              <a:ext uri="{FF2B5EF4-FFF2-40B4-BE49-F238E27FC236}">
                <a16:creationId xmlns:a16="http://schemas.microsoft.com/office/drawing/2014/main" id="{327691E4-46D4-EE4B-9E64-62E07C0EC0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E754B2-B26F-FE46-9D8D-84B59CE2E9B1}"/>
              </a:ext>
            </a:extLst>
          </p:cNvPr>
          <p:cNvSpPr>
            <a:spLocks noGrp="1"/>
          </p:cNvSpPr>
          <p:nvPr>
            <p:ph type="sldNum" sz="quarter" idx="12"/>
          </p:nvPr>
        </p:nvSpPr>
        <p:spPr/>
        <p:txBody>
          <a:bodyPr/>
          <a:lstStyle/>
          <a:p>
            <a:fld id="{5311DA24-F51A-224A-B798-A99BB0BC8EA1}" type="slidenum">
              <a:rPr lang="en-US" smtClean="0"/>
              <a:t>‹#›</a:t>
            </a:fld>
            <a:endParaRPr lang="en-US"/>
          </a:p>
        </p:txBody>
      </p:sp>
    </p:spTree>
    <p:extLst>
      <p:ext uri="{BB962C8B-B14F-4D97-AF65-F5344CB8AC3E}">
        <p14:creationId xmlns:p14="http://schemas.microsoft.com/office/powerpoint/2010/main" val="1582355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3DC4-37A8-8546-B98B-0C03028B1D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798FAE-08D1-E144-AB61-E3713BAF35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5F5479E-F9D2-CE4F-AB78-A7C57457F1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6ADFEE-9570-7243-9E52-11BCBBDB4632}"/>
              </a:ext>
            </a:extLst>
          </p:cNvPr>
          <p:cNvSpPr>
            <a:spLocks noGrp="1"/>
          </p:cNvSpPr>
          <p:nvPr>
            <p:ph type="dt" sz="half" idx="10"/>
          </p:nvPr>
        </p:nvSpPr>
        <p:spPr/>
        <p:txBody>
          <a:bodyPr/>
          <a:lstStyle/>
          <a:p>
            <a:fld id="{47731D7A-71DD-5148-B07F-511D42E8B390}" type="datetimeFigureOut">
              <a:rPr lang="en-US" smtClean="0"/>
              <a:t>12/10/19</a:t>
            </a:fld>
            <a:endParaRPr lang="en-US"/>
          </a:p>
        </p:txBody>
      </p:sp>
      <p:sp>
        <p:nvSpPr>
          <p:cNvPr id="6" name="Footer Placeholder 5">
            <a:extLst>
              <a:ext uri="{FF2B5EF4-FFF2-40B4-BE49-F238E27FC236}">
                <a16:creationId xmlns:a16="http://schemas.microsoft.com/office/drawing/2014/main" id="{A750E747-B322-294A-828E-E5F1598CD8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2F6DF7-2F0B-3645-829F-B2A95A37D710}"/>
              </a:ext>
            </a:extLst>
          </p:cNvPr>
          <p:cNvSpPr>
            <a:spLocks noGrp="1"/>
          </p:cNvSpPr>
          <p:nvPr>
            <p:ph type="sldNum" sz="quarter" idx="12"/>
          </p:nvPr>
        </p:nvSpPr>
        <p:spPr/>
        <p:txBody>
          <a:bodyPr/>
          <a:lstStyle/>
          <a:p>
            <a:fld id="{5311DA24-F51A-224A-B798-A99BB0BC8EA1}" type="slidenum">
              <a:rPr lang="en-US" smtClean="0"/>
              <a:t>‹#›</a:t>
            </a:fld>
            <a:endParaRPr lang="en-US"/>
          </a:p>
        </p:txBody>
      </p:sp>
    </p:spTree>
    <p:extLst>
      <p:ext uri="{BB962C8B-B14F-4D97-AF65-F5344CB8AC3E}">
        <p14:creationId xmlns:p14="http://schemas.microsoft.com/office/powerpoint/2010/main" val="2697715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D00FBF-D59E-5D45-8533-20C6A0BD60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4E239D-9008-C346-BF3B-160CFC6E0E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9EEAAC-3C89-BB44-BE0F-8D6DC52A12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731D7A-71DD-5148-B07F-511D42E8B390}" type="datetimeFigureOut">
              <a:rPr lang="en-US" smtClean="0"/>
              <a:t>12/10/19</a:t>
            </a:fld>
            <a:endParaRPr lang="en-US"/>
          </a:p>
        </p:txBody>
      </p:sp>
      <p:sp>
        <p:nvSpPr>
          <p:cNvPr id="5" name="Footer Placeholder 4">
            <a:extLst>
              <a:ext uri="{FF2B5EF4-FFF2-40B4-BE49-F238E27FC236}">
                <a16:creationId xmlns:a16="http://schemas.microsoft.com/office/drawing/2014/main" id="{0B24DF9E-C378-D945-B3A5-644E703F26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309C1CC-C282-4148-BD68-489BB7290D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11DA24-F51A-224A-B798-A99BB0BC8EA1}" type="slidenum">
              <a:rPr lang="en-US" smtClean="0"/>
              <a:t>‹#›</a:t>
            </a:fld>
            <a:endParaRPr lang="en-US"/>
          </a:p>
        </p:txBody>
      </p:sp>
    </p:spTree>
    <p:extLst>
      <p:ext uri="{BB962C8B-B14F-4D97-AF65-F5344CB8AC3E}">
        <p14:creationId xmlns:p14="http://schemas.microsoft.com/office/powerpoint/2010/main" val="41126268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 TargetMode="External"/><Relationship Id="rId2" Type="http://schemas.openxmlformats.org/officeDocument/2006/relationships/hyperlink" Target="www&#8230;"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tiff"/><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47811C7C-59FB-3744-ACF0-1178A34FDC10}"/>
              </a:ext>
            </a:extLst>
          </p:cNvPr>
          <p:cNvPicPr>
            <a:picLocks noChangeAspect="1"/>
          </p:cNvPicPr>
          <p:nvPr/>
        </p:nvPicPr>
        <p:blipFill rotWithShape="1">
          <a:blip r:embed="rId3"/>
          <a:srcRect l="2456" r="4210"/>
          <a:stretch/>
        </p:blipFill>
        <p:spPr>
          <a:xfrm>
            <a:off x="20" y="10"/>
            <a:ext cx="12191980" cy="6857990"/>
          </a:xfrm>
          <a:prstGeom prst="rect">
            <a:avLst/>
          </a:prstGeom>
        </p:spPr>
      </p:pic>
      <p:sp>
        <p:nvSpPr>
          <p:cNvPr id="25"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0E6C7C1F-3DEF-DB45-9DEC-313B2F264122}"/>
              </a:ext>
            </a:extLst>
          </p:cNvPr>
          <p:cNvSpPr>
            <a:spLocks noGrp="1"/>
          </p:cNvSpPr>
          <p:nvPr>
            <p:ph type="ctrTitle"/>
          </p:nvPr>
        </p:nvSpPr>
        <p:spPr>
          <a:xfrm>
            <a:off x="8022021" y="3231931"/>
            <a:ext cx="3852041" cy="1834056"/>
          </a:xfrm>
        </p:spPr>
        <p:txBody>
          <a:bodyPr>
            <a:normAutofit/>
          </a:bodyPr>
          <a:lstStyle/>
          <a:p>
            <a:r>
              <a:rPr lang="en-US" sz="4000" dirty="0"/>
              <a:t>Naïve Bayes and BERT</a:t>
            </a:r>
          </a:p>
        </p:txBody>
      </p:sp>
      <p:sp>
        <p:nvSpPr>
          <p:cNvPr id="3" name="Subtitle 2">
            <a:extLst>
              <a:ext uri="{FF2B5EF4-FFF2-40B4-BE49-F238E27FC236}">
                <a16:creationId xmlns:a16="http://schemas.microsoft.com/office/drawing/2014/main" id="{C82B49CE-3ADF-2A46-B71E-7B64132769B0}"/>
              </a:ext>
            </a:extLst>
          </p:cNvPr>
          <p:cNvSpPr>
            <a:spLocks noGrp="1"/>
          </p:cNvSpPr>
          <p:nvPr>
            <p:ph type="subTitle" idx="1"/>
          </p:nvPr>
        </p:nvSpPr>
        <p:spPr>
          <a:xfrm>
            <a:off x="7782910" y="5242675"/>
            <a:ext cx="4330262" cy="683284"/>
          </a:xfrm>
        </p:spPr>
        <p:txBody>
          <a:bodyPr>
            <a:normAutofit/>
          </a:bodyPr>
          <a:lstStyle/>
          <a:p>
            <a:r>
              <a:rPr lang="en-US" sz="2000"/>
              <a:t>Hongyang Yang</a:t>
            </a:r>
            <a:endParaRPr lang="en-US" sz="2000" dirty="0"/>
          </a:p>
        </p:txBody>
      </p:sp>
      <p:cxnSp>
        <p:nvCxnSpPr>
          <p:cNvPr id="24" name="Straight Connector 23">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0313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Content Placeholder 9" descr="A close up of a sign&#10;&#10;Description automatically generated">
            <a:extLst>
              <a:ext uri="{FF2B5EF4-FFF2-40B4-BE49-F238E27FC236}">
                <a16:creationId xmlns:a16="http://schemas.microsoft.com/office/drawing/2014/main" id="{3994C30E-15C2-7C44-8BC4-E5BB114D188E}"/>
              </a:ext>
            </a:extLst>
          </p:cNvPr>
          <p:cNvPicPr>
            <a:picLocks noGrp="1" noChangeAspect="1"/>
          </p:cNvPicPr>
          <p:nvPr>
            <p:ph idx="1"/>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577357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16">
            <a:extLst>
              <a:ext uri="{FF2B5EF4-FFF2-40B4-BE49-F238E27FC236}">
                <a16:creationId xmlns:a16="http://schemas.microsoft.com/office/drawing/2014/main" id="{6D731904-7733-45B0-902C-289497204C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 name="Rectangle 18">
            <a:extLst>
              <a:ext uri="{FF2B5EF4-FFF2-40B4-BE49-F238E27FC236}">
                <a16:creationId xmlns:a16="http://schemas.microsoft.com/office/drawing/2014/main" id="{504E6397-35D7-4AEC-9DA9-B7F6B12B8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ln w="12700">
            <a:solidFill>
              <a:srgbClr val="EFEFEF"/>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BE3FC2A-D0F1-0042-B34A-7B5C7A71C68C}"/>
              </a:ext>
            </a:extLst>
          </p:cNvPr>
          <p:cNvSpPr>
            <a:spLocks noGrp="1"/>
          </p:cNvSpPr>
          <p:nvPr>
            <p:ph type="title"/>
          </p:nvPr>
        </p:nvSpPr>
        <p:spPr>
          <a:xfrm>
            <a:off x="1051560" y="4440602"/>
            <a:ext cx="3538728" cy="1645920"/>
          </a:xfrm>
        </p:spPr>
        <p:txBody>
          <a:bodyPr>
            <a:normAutofit/>
          </a:bodyPr>
          <a:lstStyle/>
          <a:p>
            <a:r>
              <a:rPr lang="en-US" sz="3200" dirty="0"/>
              <a:t>Introduction &amp; Approach</a:t>
            </a:r>
          </a:p>
        </p:txBody>
      </p:sp>
      <p:pic>
        <p:nvPicPr>
          <p:cNvPr id="7" name="Picture 6" descr="A screenshot of a cell phone&#10;&#10;Description automatically generated">
            <a:extLst>
              <a:ext uri="{FF2B5EF4-FFF2-40B4-BE49-F238E27FC236}">
                <a16:creationId xmlns:a16="http://schemas.microsoft.com/office/drawing/2014/main" id="{1BED0C98-86E6-9E4B-A15D-2F9F03577CED}"/>
              </a:ext>
            </a:extLst>
          </p:cNvPr>
          <p:cNvPicPr>
            <a:picLocks noChangeAspect="1"/>
          </p:cNvPicPr>
          <p:nvPr/>
        </p:nvPicPr>
        <p:blipFill rotWithShape="1">
          <a:blip r:embed="rId2"/>
          <a:srcRect t="6586" r="-1" b="24079"/>
          <a:stretch/>
        </p:blipFill>
        <p:spPr>
          <a:xfrm>
            <a:off x="6" y="10"/>
            <a:ext cx="4884383" cy="3995918"/>
          </a:xfrm>
          <a:prstGeom prst="rect">
            <a:avLst/>
          </a:prstGeom>
        </p:spPr>
      </p:pic>
      <p:pic>
        <p:nvPicPr>
          <p:cNvPr id="8" name="Picture 7">
            <a:extLst>
              <a:ext uri="{FF2B5EF4-FFF2-40B4-BE49-F238E27FC236}">
                <a16:creationId xmlns:a16="http://schemas.microsoft.com/office/drawing/2014/main" id="{AA677FC4-A3B1-DA46-A3E5-E4EF6438949F}"/>
              </a:ext>
            </a:extLst>
          </p:cNvPr>
          <p:cNvPicPr>
            <a:picLocks noChangeAspect="1"/>
          </p:cNvPicPr>
          <p:nvPr/>
        </p:nvPicPr>
        <p:blipFill rotWithShape="1">
          <a:blip r:embed="rId3"/>
          <a:srcRect t="32757" b="16011"/>
          <a:stretch/>
        </p:blipFill>
        <p:spPr>
          <a:xfrm>
            <a:off x="5074877" y="10"/>
            <a:ext cx="7117118" cy="3995918"/>
          </a:xfrm>
          <a:prstGeom prst="rect">
            <a:avLst/>
          </a:prstGeom>
        </p:spPr>
      </p:pic>
      <p:sp>
        <p:nvSpPr>
          <p:cNvPr id="21" name="Rectangle 20">
            <a:extLst>
              <a:ext uri="{FF2B5EF4-FFF2-40B4-BE49-F238E27FC236}">
                <a16:creationId xmlns:a16="http://schemas.microsoft.com/office/drawing/2014/main" id="{62C5A04F-2AEB-4631-8314-A8B812E1E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3" name="Rectangle 22">
            <a:extLst>
              <a:ext uri="{FF2B5EF4-FFF2-40B4-BE49-F238E27FC236}">
                <a16:creationId xmlns:a16="http://schemas.microsoft.com/office/drawing/2014/main" id="{4B2B1C70-BF3F-41BD-871B-63D8F911F7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8113" y="5258990"/>
            <a:ext cx="1463040"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76841B3-E612-3B43-B316-3769F8B9D54E}"/>
              </a:ext>
            </a:extLst>
          </p:cNvPr>
          <p:cNvSpPr>
            <a:spLocks noGrp="1"/>
          </p:cNvSpPr>
          <p:nvPr>
            <p:ph idx="1"/>
          </p:nvPr>
        </p:nvSpPr>
        <p:spPr>
          <a:xfrm>
            <a:off x="5349240" y="4440602"/>
            <a:ext cx="6007608" cy="1645920"/>
          </a:xfrm>
        </p:spPr>
        <p:txBody>
          <a:bodyPr anchor="ctr">
            <a:normAutofit/>
          </a:bodyPr>
          <a:lstStyle/>
          <a:p>
            <a:r>
              <a:rPr lang="en-US" sz="1800" dirty="0"/>
              <a:t>Hashtag Classification</a:t>
            </a:r>
          </a:p>
          <a:p>
            <a:r>
              <a:rPr lang="en-US" sz="1800" dirty="0"/>
              <a:t>Two Hashtags: #</a:t>
            </a:r>
            <a:r>
              <a:rPr lang="en-US" sz="1800" dirty="0" err="1"/>
              <a:t>WarOnThanksgiving</a:t>
            </a:r>
            <a:r>
              <a:rPr lang="en-US" sz="1800" dirty="0"/>
              <a:t> (Politics) &amp; #awaeseason4 (Entertainment)</a:t>
            </a:r>
          </a:p>
          <a:p>
            <a:r>
              <a:rPr lang="en-US" sz="1800" dirty="0"/>
              <a:t>BERT for Main Usage and Naïve Bayes as Baseline</a:t>
            </a:r>
          </a:p>
          <a:p>
            <a:endParaRPr lang="en-US" sz="1800" dirty="0"/>
          </a:p>
        </p:txBody>
      </p:sp>
    </p:spTree>
    <p:extLst>
      <p:ext uri="{BB962C8B-B14F-4D97-AF65-F5344CB8AC3E}">
        <p14:creationId xmlns:p14="http://schemas.microsoft.com/office/powerpoint/2010/main" val="1770572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8E8189D7-CCB1-491D-BA5E-E2B4AEFE5488}"/>
              </a:ext>
            </a:extLst>
          </p:cNvPr>
          <p:cNvSpPr>
            <a:spLocks noGrp="1"/>
          </p:cNvSpPr>
          <p:nvPr>
            <p:ph idx="1"/>
          </p:nvPr>
        </p:nvSpPr>
        <p:spPr>
          <a:xfrm>
            <a:off x="708582" y="2098623"/>
            <a:ext cx="5977031" cy="2999495"/>
          </a:xfrm>
        </p:spPr>
        <p:txBody>
          <a:bodyPr anchor="ctr">
            <a:normAutofit/>
          </a:bodyPr>
          <a:lstStyle/>
          <a:p>
            <a:r>
              <a:rPr lang="en-US" sz="1800" dirty="0"/>
              <a:t>Extract hashtag with either word and full text from Twitter API</a:t>
            </a:r>
          </a:p>
          <a:p>
            <a:r>
              <a:rPr lang="en-US" sz="1800" dirty="0"/>
              <a:t>Collect more than 400, 000 pieces</a:t>
            </a:r>
          </a:p>
          <a:p>
            <a:r>
              <a:rPr lang="en-US" sz="1800" dirty="0"/>
              <a:t>Clean up characters, such as </a:t>
            </a:r>
            <a:r>
              <a:rPr lang="en-US" sz="1800" dirty="0">
                <a:hlinkClick r:id="rId2"/>
              </a:rPr>
              <a:t>www…</a:t>
            </a:r>
            <a:r>
              <a:rPr lang="en-US" sz="1800" dirty="0"/>
              <a:t>, </a:t>
            </a:r>
            <a:r>
              <a:rPr lang="en-US" sz="1800" dirty="0">
                <a:hlinkClick r:id="rId3"/>
              </a:rPr>
              <a:t>https://...</a:t>
            </a:r>
            <a:r>
              <a:rPr lang="en-US" sz="1800" dirty="0"/>
              <a:t>, RT, hashtag itself, or non-alphanumeric, with regular expression, and rows with missing values</a:t>
            </a:r>
          </a:p>
          <a:p>
            <a:r>
              <a:rPr lang="en-US" sz="1800" dirty="0"/>
              <a:t>Create balanced dataset with both hashtags of 10785 pieces</a:t>
            </a:r>
          </a:p>
          <a:p>
            <a:r>
              <a:rPr lang="en-US" sz="1800" dirty="0"/>
              <a:t>Split into train, dev, and test sets as 6:2:2</a:t>
            </a:r>
          </a:p>
        </p:txBody>
      </p:sp>
      <p:pic>
        <p:nvPicPr>
          <p:cNvPr id="15" name="Picture 14">
            <a:extLst>
              <a:ext uri="{FF2B5EF4-FFF2-40B4-BE49-F238E27FC236}">
                <a16:creationId xmlns:a16="http://schemas.microsoft.com/office/drawing/2014/main" id="{8AB6F4D9-40D2-044E-92ED-49CAF62CC3EC}"/>
              </a:ext>
            </a:extLst>
          </p:cNvPr>
          <p:cNvPicPr>
            <a:picLocks noChangeAspect="1"/>
          </p:cNvPicPr>
          <p:nvPr/>
        </p:nvPicPr>
        <p:blipFill>
          <a:blip r:embed="rId4"/>
          <a:stretch>
            <a:fillRect/>
          </a:stretch>
        </p:blipFill>
        <p:spPr>
          <a:xfrm>
            <a:off x="6822686" y="1929252"/>
            <a:ext cx="4660732" cy="3338236"/>
          </a:xfrm>
          <a:prstGeom prst="rect">
            <a:avLst/>
          </a:prstGeom>
        </p:spPr>
      </p:pic>
      <p:sp>
        <p:nvSpPr>
          <p:cNvPr id="2" name="Title 1">
            <a:extLst>
              <a:ext uri="{FF2B5EF4-FFF2-40B4-BE49-F238E27FC236}">
                <a16:creationId xmlns:a16="http://schemas.microsoft.com/office/drawing/2014/main" id="{9D7FCA70-9218-4B42-8E93-C061A76CA492}"/>
              </a:ext>
            </a:extLst>
          </p:cNvPr>
          <p:cNvSpPr>
            <a:spLocks noGrp="1"/>
          </p:cNvSpPr>
          <p:nvPr>
            <p:ph type="title"/>
          </p:nvPr>
        </p:nvSpPr>
        <p:spPr>
          <a:xfrm>
            <a:off x="4002371" y="196827"/>
            <a:ext cx="4191624" cy="2452687"/>
          </a:xfrm>
        </p:spPr>
        <p:txBody>
          <a:bodyPr anchor="ctr">
            <a:normAutofit/>
          </a:bodyPr>
          <a:lstStyle/>
          <a:p>
            <a:r>
              <a:rPr lang="en-US" sz="3600" dirty="0"/>
              <a:t>Dataset and Process</a:t>
            </a:r>
          </a:p>
        </p:txBody>
      </p:sp>
    </p:spTree>
    <p:extLst>
      <p:ext uri="{BB962C8B-B14F-4D97-AF65-F5344CB8AC3E}">
        <p14:creationId xmlns:p14="http://schemas.microsoft.com/office/powerpoint/2010/main" val="4122251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21"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4"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0"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1"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2"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3"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5"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9"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6B29E6AB-5863-8845-924A-548787EAAD37}"/>
              </a:ext>
            </a:extLst>
          </p:cNvPr>
          <p:cNvSpPr>
            <a:spLocks noGrp="1"/>
          </p:cNvSpPr>
          <p:nvPr>
            <p:ph type="title"/>
          </p:nvPr>
        </p:nvSpPr>
        <p:spPr>
          <a:xfrm>
            <a:off x="888631" y="4760132"/>
            <a:ext cx="3947420" cy="1777829"/>
          </a:xfrm>
        </p:spPr>
        <p:txBody>
          <a:bodyPr>
            <a:normAutofit/>
          </a:bodyPr>
          <a:lstStyle/>
          <a:p>
            <a:r>
              <a:rPr lang="en-US" sz="4000" dirty="0"/>
              <a:t>BERT Introduction</a:t>
            </a:r>
          </a:p>
        </p:txBody>
      </p:sp>
      <p:sp>
        <p:nvSpPr>
          <p:cNvPr id="41" name="Freeform: Shape 40">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24611B01-0C94-364D-8F68-2CAFB1B6B39C}"/>
              </a:ext>
            </a:extLst>
          </p:cNvPr>
          <p:cNvPicPr>
            <a:picLocks noChangeAspect="1"/>
          </p:cNvPicPr>
          <p:nvPr/>
        </p:nvPicPr>
        <p:blipFill>
          <a:blip r:embed="rId2"/>
          <a:stretch>
            <a:fillRect/>
          </a:stretch>
        </p:blipFill>
        <p:spPr>
          <a:xfrm>
            <a:off x="1591627" y="671951"/>
            <a:ext cx="9017739" cy="3359108"/>
          </a:xfrm>
          <a:prstGeom prst="rect">
            <a:avLst/>
          </a:prstGeom>
        </p:spPr>
      </p:pic>
      <p:sp>
        <p:nvSpPr>
          <p:cNvPr id="3" name="Content Placeholder 2">
            <a:extLst>
              <a:ext uri="{FF2B5EF4-FFF2-40B4-BE49-F238E27FC236}">
                <a16:creationId xmlns:a16="http://schemas.microsoft.com/office/drawing/2014/main" id="{6AFBA35D-209C-F84E-B429-C15C720ABFEC}"/>
              </a:ext>
            </a:extLst>
          </p:cNvPr>
          <p:cNvSpPr>
            <a:spLocks noGrp="1"/>
          </p:cNvSpPr>
          <p:nvPr>
            <p:ph idx="1"/>
          </p:nvPr>
        </p:nvSpPr>
        <p:spPr>
          <a:xfrm>
            <a:off x="5118447" y="4767660"/>
            <a:ext cx="6281873" cy="1770300"/>
          </a:xfrm>
        </p:spPr>
        <p:txBody>
          <a:bodyPr anchor="ctr">
            <a:normAutofit/>
          </a:bodyPr>
          <a:lstStyle/>
          <a:p>
            <a:r>
              <a:rPr lang="en-US" sz="1800" dirty="0"/>
              <a:t>Paper: BERT: Pre-training of Deep Bidirectional Transformers for Language Understanding </a:t>
            </a:r>
          </a:p>
          <a:p>
            <a:r>
              <a:rPr lang="en-US" sz="1800" dirty="0"/>
              <a:t>BERT-BASE: 12 encoder layers, feedforward-networks with 768 hidden units, and 12 attention heads</a:t>
            </a:r>
          </a:p>
          <a:p>
            <a:endParaRPr lang="en-US" sz="1800" dirty="0"/>
          </a:p>
        </p:txBody>
      </p:sp>
    </p:spTree>
    <p:extLst>
      <p:ext uri="{BB962C8B-B14F-4D97-AF65-F5344CB8AC3E}">
        <p14:creationId xmlns:p14="http://schemas.microsoft.com/office/powerpoint/2010/main" val="406522881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0F1CE-9F54-1645-87E8-54F06A911353}"/>
              </a:ext>
            </a:extLst>
          </p:cNvPr>
          <p:cNvSpPr>
            <a:spLocks noGrp="1"/>
          </p:cNvSpPr>
          <p:nvPr>
            <p:ph type="title"/>
          </p:nvPr>
        </p:nvSpPr>
        <p:spPr>
          <a:xfrm>
            <a:off x="838200" y="140275"/>
            <a:ext cx="10515600" cy="1325563"/>
          </a:xfrm>
        </p:spPr>
        <p:txBody>
          <a:bodyPr/>
          <a:lstStyle/>
          <a:p>
            <a:r>
              <a:rPr lang="en-US" dirty="0"/>
              <a:t>BERT Architecture</a:t>
            </a:r>
          </a:p>
        </p:txBody>
      </p:sp>
      <p:sp>
        <p:nvSpPr>
          <p:cNvPr id="3" name="Content Placeholder 2">
            <a:extLst>
              <a:ext uri="{FF2B5EF4-FFF2-40B4-BE49-F238E27FC236}">
                <a16:creationId xmlns:a16="http://schemas.microsoft.com/office/drawing/2014/main" id="{8C50BBDB-84C6-CC49-A1D5-B26D84401427}"/>
              </a:ext>
            </a:extLst>
          </p:cNvPr>
          <p:cNvSpPr>
            <a:spLocks noGrp="1"/>
          </p:cNvSpPr>
          <p:nvPr>
            <p:ph idx="1"/>
          </p:nvPr>
        </p:nvSpPr>
        <p:spPr>
          <a:xfrm>
            <a:off x="838201" y="1390914"/>
            <a:ext cx="5562600" cy="4667250"/>
          </a:xfrm>
        </p:spPr>
        <p:txBody>
          <a:bodyPr/>
          <a:lstStyle/>
          <a:p>
            <a:r>
              <a:rPr lang="en-US" dirty="0"/>
              <a:t>Bidirectional context</a:t>
            </a:r>
          </a:p>
          <a:p>
            <a:r>
              <a:rPr lang="en-US" dirty="0"/>
              <a:t>15% of the words in each sequence replaced by a [MASK] token before being fed into BERT</a:t>
            </a:r>
          </a:p>
          <a:p>
            <a:r>
              <a:rPr lang="en-US" dirty="0"/>
              <a:t> A [CLS] token is inserted at the beginning of the first sentence and a [SEP] token is inserted at the end of each sentence</a:t>
            </a:r>
          </a:p>
          <a:p>
            <a:endParaRPr lang="en-US" dirty="0"/>
          </a:p>
        </p:txBody>
      </p:sp>
      <p:pic>
        <p:nvPicPr>
          <p:cNvPr id="4" name="Picture 3">
            <a:extLst>
              <a:ext uri="{FF2B5EF4-FFF2-40B4-BE49-F238E27FC236}">
                <a16:creationId xmlns:a16="http://schemas.microsoft.com/office/drawing/2014/main" id="{55EECF2D-54B4-C946-A0CF-C64CAE30A9DC}"/>
              </a:ext>
            </a:extLst>
          </p:cNvPr>
          <p:cNvPicPr>
            <a:picLocks noChangeAspect="1"/>
          </p:cNvPicPr>
          <p:nvPr/>
        </p:nvPicPr>
        <p:blipFill rotWithShape="1">
          <a:blip r:embed="rId3"/>
          <a:srcRect l="5172" t="5605" r="8137" b="5738"/>
          <a:stretch/>
        </p:blipFill>
        <p:spPr>
          <a:xfrm>
            <a:off x="7261484" y="365125"/>
            <a:ext cx="4422098" cy="3798469"/>
          </a:xfrm>
          <a:prstGeom prst="rect">
            <a:avLst/>
          </a:prstGeom>
        </p:spPr>
      </p:pic>
      <p:pic>
        <p:nvPicPr>
          <p:cNvPr id="5" name="Picture 4">
            <a:extLst>
              <a:ext uri="{FF2B5EF4-FFF2-40B4-BE49-F238E27FC236}">
                <a16:creationId xmlns:a16="http://schemas.microsoft.com/office/drawing/2014/main" id="{B833FED8-DE14-C848-81F6-BC02676F7D46}"/>
              </a:ext>
            </a:extLst>
          </p:cNvPr>
          <p:cNvPicPr>
            <a:picLocks noChangeAspect="1"/>
          </p:cNvPicPr>
          <p:nvPr/>
        </p:nvPicPr>
        <p:blipFill>
          <a:blip r:embed="rId4"/>
          <a:stretch>
            <a:fillRect/>
          </a:stretch>
        </p:blipFill>
        <p:spPr>
          <a:xfrm>
            <a:off x="4347251" y="4373481"/>
            <a:ext cx="7454900" cy="2336800"/>
          </a:xfrm>
          <a:prstGeom prst="rect">
            <a:avLst/>
          </a:prstGeom>
        </p:spPr>
      </p:pic>
    </p:spTree>
    <p:extLst>
      <p:ext uri="{BB962C8B-B14F-4D97-AF65-F5344CB8AC3E}">
        <p14:creationId xmlns:p14="http://schemas.microsoft.com/office/powerpoint/2010/main" val="2825735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2772F-E429-5649-BA75-5A6CAC252D8B}"/>
              </a:ext>
            </a:extLst>
          </p:cNvPr>
          <p:cNvSpPr>
            <a:spLocks noGrp="1"/>
          </p:cNvSpPr>
          <p:nvPr>
            <p:ph type="title"/>
          </p:nvPr>
        </p:nvSpPr>
        <p:spPr>
          <a:xfrm>
            <a:off x="838200" y="365125"/>
            <a:ext cx="10515600" cy="1325563"/>
          </a:xfrm>
        </p:spPr>
        <p:txBody>
          <a:bodyPr/>
          <a:lstStyle/>
          <a:p>
            <a:r>
              <a:rPr lang="en-US" dirty="0"/>
              <a:t>Model Construction</a:t>
            </a:r>
          </a:p>
        </p:txBody>
      </p:sp>
      <p:pic>
        <p:nvPicPr>
          <p:cNvPr id="7" name="Picture 6">
            <a:extLst>
              <a:ext uri="{FF2B5EF4-FFF2-40B4-BE49-F238E27FC236}">
                <a16:creationId xmlns:a16="http://schemas.microsoft.com/office/drawing/2014/main" id="{A194931F-02C2-EB4E-B657-1BF82BC9EE22}"/>
              </a:ext>
            </a:extLst>
          </p:cNvPr>
          <p:cNvPicPr>
            <a:picLocks noChangeAspect="1"/>
          </p:cNvPicPr>
          <p:nvPr/>
        </p:nvPicPr>
        <p:blipFill rotWithShape="1">
          <a:blip r:embed="rId3"/>
          <a:srcRect l="8794" t="57705" b="6012"/>
          <a:stretch/>
        </p:blipFill>
        <p:spPr>
          <a:xfrm>
            <a:off x="5711252" y="0"/>
            <a:ext cx="6480748" cy="2488367"/>
          </a:xfrm>
          <a:prstGeom prst="rect">
            <a:avLst/>
          </a:prstGeom>
        </p:spPr>
      </p:pic>
      <p:pic>
        <p:nvPicPr>
          <p:cNvPr id="16" name="Content Placeholder 15">
            <a:extLst>
              <a:ext uri="{FF2B5EF4-FFF2-40B4-BE49-F238E27FC236}">
                <a16:creationId xmlns:a16="http://schemas.microsoft.com/office/drawing/2014/main" id="{A56AEA6F-FB12-0549-9F7A-69A8BC963EF7}"/>
              </a:ext>
            </a:extLst>
          </p:cNvPr>
          <p:cNvPicPr>
            <a:picLocks noGrp="1" noChangeAspect="1"/>
          </p:cNvPicPr>
          <p:nvPr>
            <p:ph idx="1"/>
          </p:nvPr>
        </p:nvPicPr>
        <p:blipFill>
          <a:blip r:embed="rId4"/>
          <a:stretch>
            <a:fillRect/>
          </a:stretch>
        </p:blipFill>
        <p:spPr>
          <a:xfrm>
            <a:off x="5693574" y="2566622"/>
            <a:ext cx="6558386" cy="4351338"/>
          </a:xfrm>
          <a:prstGeom prst="rect">
            <a:avLst/>
          </a:prstGeom>
        </p:spPr>
      </p:pic>
      <p:sp>
        <p:nvSpPr>
          <p:cNvPr id="17" name="TextBox 16">
            <a:extLst>
              <a:ext uri="{FF2B5EF4-FFF2-40B4-BE49-F238E27FC236}">
                <a16:creationId xmlns:a16="http://schemas.microsoft.com/office/drawing/2014/main" id="{1D74A295-6D9B-ED4A-AA74-01EFB9034D3C}"/>
              </a:ext>
            </a:extLst>
          </p:cNvPr>
          <p:cNvSpPr txBox="1"/>
          <p:nvPr/>
        </p:nvSpPr>
        <p:spPr>
          <a:xfrm>
            <a:off x="838200" y="1690688"/>
            <a:ext cx="4855374" cy="454983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800" dirty="0"/>
              <a:t>Tokenize the sequence</a:t>
            </a:r>
          </a:p>
          <a:p>
            <a:pPr marL="285750" indent="-285750">
              <a:lnSpc>
                <a:spcPct val="150000"/>
              </a:lnSpc>
              <a:buFont typeface="Arial" panose="020B0604020202020204" pitchFamily="34" charset="0"/>
              <a:buChar char="•"/>
            </a:pPr>
            <a:r>
              <a:rPr lang="en-US" sz="2800" dirty="0"/>
              <a:t>Add [CLS] and [SEP] tokens</a:t>
            </a:r>
          </a:p>
          <a:p>
            <a:pPr marL="285750" indent="-285750">
              <a:lnSpc>
                <a:spcPct val="150000"/>
              </a:lnSpc>
              <a:buFont typeface="Arial" panose="020B0604020202020204" pitchFamily="34" charset="0"/>
              <a:buChar char="•"/>
            </a:pPr>
            <a:r>
              <a:rPr lang="en-US" sz="2800" dirty="0"/>
              <a:t>Padding the input with [PAD]</a:t>
            </a:r>
          </a:p>
          <a:p>
            <a:pPr marL="285750" indent="-285750">
              <a:lnSpc>
                <a:spcPct val="150000"/>
              </a:lnSpc>
              <a:buFont typeface="Arial" panose="020B0604020202020204" pitchFamily="34" charset="0"/>
              <a:buChar char="•"/>
            </a:pPr>
            <a:r>
              <a:rPr lang="en-US" sz="2800" dirty="0"/>
              <a:t>Maintain a list of segment tokens</a:t>
            </a:r>
          </a:p>
          <a:p>
            <a:pPr marL="285750" indent="-285750">
              <a:lnSpc>
                <a:spcPct val="150000"/>
              </a:lnSpc>
              <a:buFont typeface="Arial" panose="020B0604020202020204" pitchFamily="34" charset="0"/>
              <a:buChar char="•"/>
            </a:pPr>
            <a:r>
              <a:rPr lang="en-US" sz="2800" dirty="0"/>
              <a:t>Obtaining indices of the tokens in BERT’s vocabulary</a:t>
            </a:r>
          </a:p>
        </p:txBody>
      </p:sp>
    </p:spTree>
    <p:extLst>
      <p:ext uri="{BB962C8B-B14F-4D97-AF65-F5344CB8AC3E}">
        <p14:creationId xmlns:p14="http://schemas.microsoft.com/office/powerpoint/2010/main" val="2165458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25FECC-E82A-8E47-8E70-D7CBB3725CF7}"/>
              </a:ext>
            </a:extLst>
          </p:cNvPr>
          <p:cNvSpPr>
            <a:spLocks noGrp="1"/>
          </p:cNvSpPr>
          <p:nvPr>
            <p:ph type="title"/>
          </p:nvPr>
        </p:nvSpPr>
        <p:spPr>
          <a:xfrm>
            <a:off x="1000452" y="637354"/>
            <a:ext cx="3058621" cy="1457002"/>
          </a:xfrm>
        </p:spPr>
        <p:txBody>
          <a:bodyPr anchor="b">
            <a:normAutofit/>
          </a:bodyPr>
          <a:lstStyle/>
          <a:p>
            <a:r>
              <a:rPr lang="en-US" sz="4000" dirty="0"/>
              <a:t>Training</a:t>
            </a:r>
          </a:p>
        </p:txBody>
      </p:sp>
      <p:grpSp>
        <p:nvGrpSpPr>
          <p:cNvPr id="19" name="Group 18">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518649"/>
            <a:ext cx="1128382" cy="847206"/>
            <a:chOff x="8183879" y="1000124"/>
            <a:chExt cx="1562267" cy="1172973"/>
          </a:xfrm>
        </p:grpSpPr>
        <p:sp>
          <p:nvSpPr>
            <p:cNvPr id="20"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66AC11A6-CD74-8641-B037-C0DC98DDFD44}"/>
              </a:ext>
            </a:extLst>
          </p:cNvPr>
          <p:cNvSpPr>
            <a:spLocks noGrp="1"/>
          </p:cNvSpPr>
          <p:nvPr>
            <p:ph idx="1"/>
          </p:nvPr>
        </p:nvSpPr>
        <p:spPr>
          <a:xfrm>
            <a:off x="1000450" y="2213061"/>
            <a:ext cx="3538893" cy="3874464"/>
          </a:xfrm>
        </p:spPr>
        <p:txBody>
          <a:bodyPr anchor="t">
            <a:normAutofit/>
          </a:bodyPr>
          <a:lstStyle/>
          <a:p>
            <a:r>
              <a:rPr lang="en-US" sz="2000" dirty="0"/>
              <a:t>Binary Cross-entropy Loss function: </a:t>
            </a:r>
            <a:r>
              <a:rPr lang="en-US" sz="2000" i="1" dirty="0" err="1"/>
              <a:t>BCEWithLogitsLoss</a:t>
            </a:r>
            <a:r>
              <a:rPr lang="en-US" sz="2000" dirty="0"/>
              <a:t> module</a:t>
            </a:r>
          </a:p>
          <a:p>
            <a:r>
              <a:rPr lang="en-US" sz="2000" dirty="0"/>
              <a:t>Optimizer: Stochastic Gradient Descent, ADAM</a:t>
            </a:r>
          </a:p>
          <a:p>
            <a:r>
              <a:rPr lang="en-US" sz="2000" dirty="0"/>
              <a:t>Learning Rate: 2e-5, 3e-5, 5e-5, 1e-4, 5e-4, 1e-3, 5e-3, 1e-2</a:t>
            </a:r>
          </a:p>
          <a:p>
            <a:r>
              <a:rPr lang="en-US" sz="2000" dirty="0" err="1"/>
              <a:t>Max_epoch</a:t>
            </a:r>
            <a:r>
              <a:rPr lang="en-US" sz="2000" dirty="0"/>
              <a:t>: 5</a:t>
            </a:r>
          </a:p>
        </p:txBody>
      </p:sp>
      <p:pic>
        <p:nvPicPr>
          <p:cNvPr id="4" name="Picture 3">
            <a:extLst>
              <a:ext uri="{FF2B5EF4-FFF2-40B4-BE49-F238E27FC236}">
                <a16:creationId xmlns:a16="http://schemas.microsoft.com/office/drawing/2014/main" id="{F129B8EC-92CE-7F42-86D7-5882D5900786}"/>
              </a:ext>
            </a:extLst>
          </p:cNvPr>
          <p:cNvPicPr>
            <a:picLocks noChangeAspect="1"/>
          </p:cNvPicPr>
          <p:nvPr/>
        </p:nvPicPr>
        <p:blipFill>
          <a:blip r:embed="rId3"/>
          <a:stretch>
            <a:fillRect/>
          </a:stretch>
        </p:blipFill>
        <p:spPr>
          <a:xfrm>
            <a:off x="4702629" y="0"/>
            <a:ext cx="7489371" cy="6858000"/>
          </a:xfrm>
          <a:prstGeom prst="rect">
            <a:avLst/>
          </a:prstGeom>
        </p:spPr>
      </p:pic>
    </p:spTree>
    <p:extLst>
      <p:ext uri="{BB962C8B-B14F-4D97-AF65-F5344CB8AC3E}">
        <p14:creationId xmlns:p14="http://schemas.microsoft.com/office/powerpoint/2010/main" val="236061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18">
            <a:extLst>
              <a:ext uri="{FF2B5EF4-FFF2-40B4-BE49-F238E27FC236}">
                <a16:creationId xmlns:a16="http://schemas.microsoft.com/office/drawing/2014/main" id="{FC7A3AA1-44C4-4CBE-8808-D86A411AD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825551"/>
            <a:ext cx="12192000" cy="303244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0">
            <a:extLst>
              <a:ext uri="{FF2B5EF4-FFF2-40B4-BE49-F238E27FC236}">
                <a16:creationId xmlns:a16="http://schemas.microsoft.com/office/drawing/2014/main" id="{4FDAB746-A9A3-4EC2-8997-5EB71BC964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45716" b="33968"/>
          <a:stretch/>
        </p:blipFill>
        <p:spPr>
          <a:xfrm flipV="1">
            <a:off x="0" y="3504048"/>
            <a:ext cx="12192000" cy="1393277"/>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8B8416DB-1027-4A44-B673-FA92671BB83D}"/>
              </a:ext>
            </a:extLst>
          </p:cNvPr>
          <p:cNvSpPr>
            <a:spLocks noGrp="1"/>
          </p:cNvSpPr>
          <p:nvPr>
            <p:ph type="title"/>
          </p:nvPr>
        </p:nvSpPr>
        <p:spPr>
          <a:xfrm>
            <a:off x="-179837" y="4187482"/>
            <a:ext cx="5011473" cy="1773936"/>
          </a:xfrm>
        </p:spPr>
        <p:txBody>
          <a:bodyPr>
            <a:normAutofit/>
          </a:bodyPr>
          <a:lstStyle/>
          <a:p>
            <a:pPr algn="r"/>
            <a:r>
              <a:rPr lang="en-US" sz="4000" dirty="0">
                <a:solidFill>
                  <a:srgbClr val="FFFFFF"/>
                </a:solidFill>
              </a:rPr>
              <a:t>Comparison</a:t>
            </a:r>
          </a:p>
        </p:txBody>
      </p:sp>
      <p:sp>
        <p:nvSpPr>
          <p:cNvPr id="23" name="Rectangle 22">
            <a:extLst>
              <a:ext uri="{FF2B5EF4-FFF2-40B4-BE49-F238E27FC236}">
                <a16:creationId xmlns:a16="http://schemas.microsoft.com/office/drawing/2014/main" id="{091C9E05-1ED5-4438-8E0F-382199749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364842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EB608FA-A491-2E45-8422-F962D6FD2717}"/>
              </a:ext>
            </a:extLst>
          </p:cNvPr>
          <p:cNvPicPr>
            <a:picLocks noChangeAspect="1"/>
          </p:cNvPicPr>
          <p:nvPr/>
        </p:nvPicPr>
        <p:blipFill rotWithShape="1">
          <a:blip r:embed="rId4"/>
          <a:srcRect t="41374"/>
          <a:stretch/>
        </p:blipFill>
        <p:spPr>
          <a:xfrm>
            <a:off x="7461713" y="747047"/>
            <a:ext cx="5166360" cy="2211045"/>
          </a:xfrm>
          <a:prstGeom prst="rect">
            <a:avLst/>
          </a:prstGeom>
        </p:spPr>
      </p:pic>
      <p:sp>
        <p:nvSpPr>
          <p:cNvPr id="3" name="Content Placeholder 2">
            <a:extLst>
              <a:ext uri="{FF2B5EF4-FFF2-40B4-BE49-F238E27FC236}">
                <a16:creationId xmlns:a16="http://schemas.microsoft.com/office/drawing/2014/main" id="{B2C491CB-2607-6148-A22A-6219DAD5B2D9}"/>
              </a:ext>
            </a:extLst>
          </p:cNvPr>
          <p:cNvSpPr>
            <a:spLocks noGrp="1"/>
          </p:cNvSpPr>
          <p:nvPr>
            <p:ph idx="1"/>
          </p:nvPr>
        </p:nvSpPr>
        <p:spPr>
          <a:xfrm>
            <a:off x="6355053" y="4331839"/>
            <a:ext cx="5029200" cy="1773936"/>
          </a:xfrm>
        </p:spPr>
        <p:txBody>
          <a:bodyPr anchor="ctr">
            <a:normAutofit/>
          </a:bodyPr>
          <a:lstStyle/>
          <a:p>
            <a:r>
              <a:rPr lang="en-US" sz="1800" dirty="0">
                <a:solidFill>
                  <a:srgbClr val="FFFFFF"/>
                </a:solidFill>
              </a:rPr>
              <a:t>Baseline: Naïve Bayes 0.877</a:t>
            </a:r>
          </a:p>
          <a:p>
            <a:r>
              <a:rPr lang="en-US" sz="1800" dirty="0">
                <a:solidFill>
                  <a:srgbClr val="FFFFFF"/>
                </a:solidFill>
              </a:rPr>
              <a:t>Test Accuracy from BERT with learning rate 1e-2 and </a:t>
            </a:r>
            <a:r>
              <a:rPr lang="en-US" sz="1800" dirty="0" err="1">
                <a:solidFill>
                  <a:srgbClr val="FFFFFF"/>
                </a:solidFill>
              </a:rPr>
              <a:t>max_len</a:t>
            </a:r>
            <a:r>
              <a:rPr lang="en-US" sz="1800" dirty="0">
                <a:solidFill>
                  <a:srgbClr val="FFFFFF"/>
                </a:solidFill>
              </a:rPr>
              <a:t> 35: 0.854</a:t>
            </a:r>
          </a:p>
        </p:txBody>
      </p:sp>
      <p:sp>
        <p:nvSpPr>
          <p:cNvPr id="5" name="TextBox 4">
            <a:extLst>
              <a:ext uri="{FF2B5EF4-FFF2-40B4-BE49-F238E27FC236}">
                <a16:creationId xmlns:a16="http://schemas.microsoft.com/office/drawing/2014/main" id="{AC22CE09-DCAA-F542-B132-B4BFD02FFC63}"/>
              </a:ext>
            </a:extLst>
          </p:cNvPr>
          <p:cNvSpPr txBox="1"/>
          <p:nvPr/>
        </p:nvSpPr>
        <p:spPr>
          <a:xfrm>
            <a:off x="704262" y="188385"/>
            <a:ext cx="3002232" cy="646331"/>
          </a:xfrm>
          <a:prstGeom prst="rect">
            <a:avLst/>
          </a:prstGeom>
          <a:noFill/>
        </p:spPr>
        <p:txBody>
          <a:bodyPr wrap="none" rtlCol="0">
            <a:spAutoFit/>
          </a:bodyPr>
          <a:lstStyle/>
          <a:p>
            <a:r>
              <a:rPr lang="en-US" b="1" dirty="0"/>
              <a:t>Fine-Tuning BERT with Fast AI</a:t>
            </a:r>
          </a:p>
          <a:p>
            <a:endParaRPr lang="en-US" dirty="0"/>
          </a:p>
        </p:txBody>
      </p:sp>
      <p:pic>
        <p:nvPicPr>
          <p:cNvPr id="6" name="Picture 5">
            <a:extLst>
              <a:ext uri="{FF2B5EF4-FFF2-40B4-BE49-F238E27FC236}">
                <a16:creationId xmlns:a16="http://schemas.microsoft.com/office/drawing/2014/main" id="{984A423F-3FEC-8D44-B955-4E8A65439511}"/>
              </a:ext>
            </a:extLst>
          </p:cNvPr>
          <p:cNvPicPr>
            <a:picLocks noChangeAspect="1"/>
          </p:cNvPicPr>
          <p:nvPr/>
        </p:nvPicPr>
        <p:blipFill rotWithShape="1">
          <a:blip r:embed="rId5"/>
          <a:srcRect l="3143" t="2731"/>
          <a:stretch/>
        </p:blipFill>
        <p:spPr>
          <a:xfrm>
            <a:off x="3601548" y="689397"/>
            <a:ext cx="3844491" cy="3217375"/>
          </a:xfrm>
          <a:prstGeom prst="rect">
            <a:avLst/>
          </a:prstGeom>
        </p:spPr>
      </p:pic>
      <p:pic>
        <p:nvPicPr>
          <p:cNvPr id="4" name="Picture 3">
            <a:extLst>
              <a:ext uri="{FF2B5EF4-FFF2-40B4-BE49-F238E27FC236}">
                <a16:creationId xmlns:a16="http://schemas.microsoft.com/office/drawing/2014/main" id="{E2C32BCB-018E-AE4D-B14E-A763A10B6A6B}"/>
              </a:ext>
            </a:extLst>
          </p:cNvPr>
          <p:cNvPicPr>
            <a:picLocks noChangeAspect="1"/>
          </p:cNvPicPr>
          <p:nvPr/>
        </p:nvPicPr>
        <p:blipFill rotWithShape="1">
          <a:blip r:embed="rId6"/>
          <a:srcRect r="4275"/>
          <a:stretch/>
        </p:blipFill>
        <p:spPr>
          <a:xfrm>
            <a:off x="58592" y="615200"/>
            <a:ext cx="3844492" cy="2710914"/>
          </a:xfrm>
          <a:prstGeom prst="rect">
            <a:avLst/>
          </a:prstGeom>
        </p:spPr>
      </p:pic>
    </p:spTree>
    <p:extLst>
      <p:ext uri="{BB962C8B-B14F-4D97-AF65-F5344CB8AC3E}">
        <p14:creationId xmlns:p14="http://schemas.microsoft.com/office/powerpoint/2010/main" val="3968737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938B6C-1AC6-554E-AF10-013314A482F6}"/>
              </a:ext>
            </a:extLst>
          </p:cNvPr>
          <p:cNvPicPr>
            <a:picLocks noChangeAspect="1"/>
          </p:cNvPicPr>
          <p:nvPr/>
        </p:nvPicPr>
        <p:blipFill rotWithShape="1">
          <a:blip r:embed="rId3"/>
          <a:srcRect l="4942" r="6169"/>
          <a:stretch/>
        </p:blipFill>
        <p:spPr>
          <a:xfrm>
            <a:off x="-1" y="10"/>
            <a:ext cx="12192000" cy="6857990"/>
          </a:xfrm>
          <a:prstGeom prst="rect">
            <a:avLst/>
          </a:prstGeom>
        </p:spPr>
      </p:pic>
      <p:sp>
        <p:nvSpPr>
          <p:cNvPr id="10"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6E2DAE1C-4857-4D4A-A217-32DFA51D4888}"/>
              </a:ext>
            </a:extLst>
          </p:cNvPr>
          <p:cNvSpPr>
            <a:spLocks noGrp="1"/>
          </p:cNvSpPr>
          <p:nvPr>
            <p:ph type="title"/>
          </p:nvPr>
        </p:nvSpPr>
        <p:spPr>
          <a:xfrm>
            <a:off x="709448" y="1913950"/>
            <a:ext cx="4204137" cy="1342754"/>
          </a:xfrm>
        </p:spPr>
        <p:txBody>
          <a:bodyPr>
            <a:normAutofit/>
          </a:bodyPr>
          <a:lstStyle/>
          <a:p>
            <a:pPr algn="ctr"/>
            <a:r>
              <a:rPr lang="en-US" sz="3600"/>
              <a:t>Conclusion and Improvement</a:t>
            </a:r>
          </a:p>
        </p:txBody>
      </p:sp>
      <p:cxnSp>
        <p:nvCxnSpPr>
          <p:cNvPr id="12" name="Straight Connector 11">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8DC9333-90C6-984D-B721-A89AF1F925A5}"/>
              </a:ext>
            </a:extLst>
          </p:cNvPr>
          <p:cNvSpPr>
            <a:spLocks noGrp="1"/>
          </p:cNvSpPr>
          <p:nvPr>
            <p:ph idx="1"/>
          </p:nvPr>
        </p:nvSpPr>
        <p:spPr>
          <a:xfrm>
            <a:off x="525516" y="3417573"/>
            <a:ext cx="4593021" cy="2619839"/>
          </a:xfrm>
        </p:spPr>
        <p:txBody>
          <a:bodyPr anchor="ctr">
            <a:normAutofit lnSpcReduction="10000"/>
          </a:bodyPr>
          <a:lstStyle/>
          <a:p>
            <a:r>
              <a:rPr lang="en-US" sz="1800" dirty="0"/>
              <a:t>Slightly over 10,000 tweets for each hashtag might be not enough for training</a:t>
            </a:r>
          </a:p>
          <a:p>
            <a:r>
              <a:rPr lang="en-US" sz="1800" dirty="0"/>
              <a:t>Binary Sentiment Analysis may be easier for Naïve Bayes</a:t>
            </a:r>
          </a:p>
          <a:p>
            <a:r>
              <a:rPr lang="en-US" sz="1800" dirty="0"/>
              <a:t>Tuning Parameter in the field of learning rate and modify the original dataset to be more precise</a:t>
            </a:r>
          </a:p>
          <a:p>
            <a:r>
              <a:rPr lang="en-US" sz="1800" dirty="0"/>
              <a:t>Find more baselines for controlled experiment</a:t>
            </a:r>
          </a:p>
        </p:txBody>
      </p:sp>
    </p:spTree>
    <p:extLst>
      <p:ext uri="{BB962C8B-B14F-4D97-AF65-F5344CB8AC3E}">
        <p14:creationId xmlns:p14="http://schemas.microsoft.com/office/powerpoint/2010/main" val="32400357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TotalTime>
  <Words>610</Words>
  <Application>Microsoft Macintosh PowerPoint</Application>
  <PresentationFormat>Widescreen</PresentationFormat>
  <Paragraphs>54</Paragraphs>
  <Slides>10</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Naïve Bayes and BERT</vt:lpstr>
      <vt:lpstr>Introduction &amp; Approach</vt:lpstr>
      <vt:lpstr>Dataset and Process</vt:lpstr>
      <vt:lpstr>BERT Introduction</vt:lpstr>
      <vt:lpstr>BERT Architecture</vt:lpstr>
      <vt:lpstr>Model Construction</vt:lpstr>
      <vt:lpstr>Training</vt:lpstr>
      <vt:lpstr>Comparison</vt:lpstr>
      <vt:lpstr>Conclusion and Improvement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Naïve Bayes and BERT</dc:title>
  <dc:creator>Yang Timothy</dc:creator>
  <cp:lastModifiedBy>Yang Timothy</cp:lastModifiedBy>
  <cp:revision>2</cp:revision>
  <dcterms:created xsi:type="dcterms:W3CDTF">2019-12-10T21:04:22Z</dcterms:created>
  <dcterms:modified xsi:type="dcterms:W3CDTF">2019-12-10T21:43:20Z</dcterms:modified>
</cp:coreProperties>
</file>